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7" r:id="rId14"/>
    <p:sldId id="274" r:id="rId15"/>
    <p:sldId id="278" r:id="rId16"/>
    <p:sldId id="279" r:id="rId17"/>
    <p:sldId id="275" r:id="rId18"/>
    <p:sldId id="276" r:id="rId19"/>
  </p:sldIdLst>
  <p:sldSz cx="12188825" cy="6858000"/>
  <p:notesSz cx="6858000" cy="9144000"/>
  <p:custDataLst>
    <p:tags r:id="rId22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3" autoAdjust="0"/>
    <p:restoredTop sz="94629" autoAdjust="0"/>
  </p:normalViewPr>
  <p:slideViewPr>
    <p:cSldViewPr showGuides="1">
      <p:cViewPr varScale="1">
        <p:scale>
          <a:sx n="73" d="100"/>
          <a:sy n="73" d="100"/>
        </p:scale>
        <p:origin x="-774" y="-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20.01.2018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 smtClean="0"/>
              <a:t>​</a:t>
            </a:r>
            <a:fld id="{37209019-E585-49FC-B62B-4F8E88B75BBF}" type="datetime1">
              <a:rPr lang="ru-RU" smtClean="0"/>
              <a:pPr/>
              <a:t>20.01.2018</a:t>
            </a:fld>
            <a:r>
              <a:rPr lang="ru-RU" dirty="0" smtClean="0"/>
              <a:t>​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-med.ru/spravinfo/oldfeelings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1629916" y="1196752"/>
            <a:ext cx="8229600" cy="28956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Особенности восприятия звука с возрастом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1764" y="5517232"/>
            <a:ext cx="8229600" cy="1004664"/>
          </a:xfrm>
        </p:spPr>
        <p:txBody>
          <a:bodyPr rtlCol="0"/>
          <a:lstStyle/>
          <a:p>
            <a:pPr rtl="0"/>
            <a:r>
              <a:rPr lang="ru-RU" sz="1600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600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Колесникова Татьяна Анатольевна.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3852" y="4221088"/>
            <a:ext cx="10107008" cy="224408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Кровь с шумом преодолевает препятствие или с увеличенной скоростью течет по расширенным сосудам, вызывая довольно резкий шум.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Судороги челюстных и ушных мышц, хруст в нижнечелюстном суставе также могут сопровождаться шумом в ушах, слышным даже окружающим больного.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ot-cheat.ru/photos/golovnye-boli-mogut-byt-ot-nijnechelyustnogo-sustava-106953-large.jpg"/>
          <p:cNvPicPr>
            <a:picLocks noChangeAspect="1" noChangeArrowheads="1"/>
          </p:cNvPicPr>
          <p:nvPr/>
        </p:nvPicPr>
        <p:blipFill>
          <a:blip r:embed="rId2" cstate="print"/>
          <a:srcRect l="28440" r="3506"/>
          <a:stretch>
            <a:fillRect/>
          </a:stretch>
        </p:blipFill>
        <p:spPr bwMode="auto">
          <a:xfrm>
            <a:off x="549796" y="260648"/>
            <a:ext cx="3744416" cy="309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65820" y="342900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Нижнечелюстной сустав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uhobolit.ru/wp-content/uploads/2015/12/shum_v_ushah-768x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420" y="332656"/>
            <a:ext cx="5442992" cy="3749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73932" y="332656"/>
            <a:ext cx="8352928" cy="9361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восприятия звука с возрастом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662364" y="1340768"/>
            <a:ext cx="0" cy="41764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662364" y="2276872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62364" y="3933056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62364" y="5517232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822604" y="1844824"/>
            <a:ext cx="3960440" cy="9361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возрастом происходит ухудшение остроты слуха;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22604" y="3429000"/>
            <a:ext cx="3960440" cy="9361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Требуется большой пороговый стимул;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22604" y="5013176"/>
            <a:ext cx="3960440" cy="9361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старение структур слухового анализатора.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ages.myshared.ru/9/542097/slide_3.jpg"/>
          <p:cNvPicPr>
            <a:picLocks noChangeAspect="1" noChangeArrowheads="1"/>
          </p:cNvPicPr>
          <p:nvPr/>
        </p:nvPicPr>
        <p:blipFill>
          <a:blip r:embed="rId2" cstate="print"/>
          <a:srcRect l="14748" t="23158" r="14199" b="8421"/>
          <a:stretch>
            <a:fillRect/>
          </a:stretch>
        </p:blipFill>
        <p:spPr bwMode="auto">
          <a:xfrm>
            <a:off x="405780" y="1556792"/>
            <a:ext cx="4706788" cy="339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693812" y="494116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Слуховой анализатор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85900" y="404664"/>
            <a:ext cx="921702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восприятия звука с возрастом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806380" y="1340768"/>
            <a:ext cx="0" cy="424847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06380" y="256490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06380" y="4077072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06380" y="5589240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678588" y="2132856"/>
            <a:ext cx="417646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Частые шумы в ушах;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78588" y="3573016"/>
            <a:ext cx="417646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Зависимость от слухового аппарата;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78588" y="5157192"/>
            <a:ext cx="417646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Замедленная реакция при ответе на раздражитель.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ruan.dp.ua/var/upload/news4/deafness-hearing-aid.jpg"/>
          <p:cNvPicPr>
            <a:picLocks noChangeAspect="1" noChangeArrowheads="1"/>
          </p:cNvPicPr>
          <p:nvPr/>
        </p:nvPicPr>
        <p:blipFill>
          <a:blip r:embed="rId2" cstate="print"/>
          <a:srcRect r="12435"/>
          <a:stretch>
            <a:fillRect/>
          </a:stretch>
        </p:blipFill>
        <p:spPr bwMode="auto">
          <a:xfrm>
            <a:off x="621804" y="1700808"/>
            <a:ext cx="4503833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837828" y="522920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Слуховой аппарат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900" y="5157192"/>
            <a:ext cx="9134391" cy="13799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Также одной из важных особенностей является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неизбежность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старения слухового анализатора.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user.vse42.ru/files/P_S1280x665q80/Wnone/ui-549642f6c787d4.653334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868" y="260648"/>
            <a:ext cx="9262765" cy="4812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5820" y="2060848"/>
            <a:ext cx="10225136" cy="3240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hlinkClick r:id="rId2"/>
              </a:rPr>
              <a:t>http://www.f-med.ru/spravinfo/oldfeelings.php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 smtClean="0"/>
              <a:t>https://yandex.ru/images/search?text=</a:t>
            </a:r>
            <a:r>
              <a:rPr lang="ru-RU" dirty="0" smtClean="0"/>
              <a:t>слуховой%20анализатор&amp;</a:t>
            </a:r>
            <a:r>
              <a:rPr lang="en-US" dirty="0" err="1" smtClean="0"/>
              <a:t>img_url</a:t>
            </a:r>
            <a:r>
              <a:rPr lang="en-US" dirty="0" smtClean="0"/>
              <a:t>=http%3A%2F%2F5biologiya.net%2Fdatas%2Fbiologija%2FOrgan-slukha-cheloveka%2F0003-003-Slukhovoj-analizator.jpg&amp;pos=2&amp;rpt=</a:t>
            </a:r>
            <a:r>
              <a:rPr lang="en-US" dirty="0" err="1" smtClean="0"/>
              <a:t>simage&amp;lr</a:t>
            </a:r>
            <a:r>
              <a:rPr lang="en-US" dirty="0" smtClean="0"/>
              <a:t>=1091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b7.ru/system/images/image_links/9935/sluh_7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0636" y="260648"/>
            <a:ext cx="3736615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182644" y="407707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Слух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kp.ru/share/i/4/473450/wr-720.sh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72" y="332656"/>
            <a:ext cx="403244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49796" y="422108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Зрение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unpictures.ru/images/2272480_obonyanie.jpg"/>
          <p:cNvPicPr>
            <a:picLocks noChangeAspect="1" noChangeArrowheads="1"/>
          </p:cNvPicPr>
          <p:nvPr/>
        </p:nvPicPr>
        <p:blipFill>
          <a:blip r:embed="rId4" cstate="print"/>
          <a:srcRect l="18900"/>
          <a:stretch>
            <a:fillRect/>
          </a:stretch>
        </p:blipFill>
        <p:spPr bwMode="auto">
          <a:xfrm>
            <a:off x="3790156" y="1268760"/>
            <a:ext cx="453650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366220" y="522920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Обоняние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ozovyjlishaj.ru/wp-content/uploads/32149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56" y="404664"/>
            <a:ext cx="6229350" cy="303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http://entrepreneur.su/wp-content/uploads/2015/11/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56" y="3501008"/>
            <a:ext cx="6192688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www.gochristcommunity.com/wp-content/uploads/2015/01/probl%C3%A8mes-de-communication-dans-le-cou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12" y="2204864"/>
            <a:ext cx="5591944" cy="314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788" y="4869160"/>
            <a:ext cx="11233248" cy="16561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 помощью чувств человек получает информацию определенного типа из внешней среды (свет, звук, вибрации и так далее).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Эта информация превращается в нервный импульс и передается в мозг, где она интерпретируется в значимые ощущения.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festival.1september.ru/articles/418611/Image10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12" y="404664"/>
            <a:ext cx="518457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medilex.com.ua/images/tomati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476" y="260648"/>
            <a:ext cx="4813573" cy="432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804" y="4869160"/>
            <a:ext cx="11089232" cy="1728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Чтобы полноценно слышать, нужны оба уха. Одно слышит, а другое поддерживает равновесие.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Ухо воспринимает звук, когда вибрации достигают барабанной перепонки, расположенной во внутреннем ухе. Вибрации преобразуются в нервные импульсы и переносятся в мозг слуховым нервом.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st03.kakprosto.ru/tumb/680/images/article/2011/6/24/1_52552ea6c239652552ea6c23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4" y="188640"/>
            <a:ext cx="49530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ttp://fotohood.ru/images/888040_sluhovoi-analiz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404" y="908720"/>
            <a:ext cx="6011962" cy="3763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780" y="5085184"/>
            <a:ext cx="11449272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Барабанная перепонка часто утолщается, при этом кости среднего уха и других структур, не затрагиваются.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Это часто приводит к нарушению координации (равновесия).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Возрастное изменение слу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340" y="188640"/>
            <a:ext cx="633670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xn----7sbbpetaslhhcmbq0c8czid.xn--p1ai/wp-content/uploads/2014/12/131.jpg"/>
          <p:cNvPicPr>
            <a:picLocks noChangeAspect="1" noChangeArrowheads="1"/>
          </p:cNvPicPr>
          <p:nvPr/>
        </p:nvPicPr>
        <p:blipFill>
          <a:blip r:embed="rId3" cstate="print"/>
          <a:srcRect r="30701"/>
          <a:stretch>
            <a:fillRect/>
          </a:stretch>
        </p:blipFill>
        <p:spPr bwMode="auto">
          <a:xfrm>
            <a:off x="333772" y="980728"/>
            <a:ext cx="396044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772" y="4941168"/>
            <a:ext cx="11089232" cy="17281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Слух может снизиться, особенно восприятие высокочастотных звуков у людей, которые находились в условиях постоянного шума в молодом возрасте.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 Эта возрастная потеря слуха называется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пресбиакузис. 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g.anews.com/media/gallery/59788454/2c8d6c65b08b57a08112cf5cb92d77431a4cda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452" y="1124744"/>
            <a:ext cx="5411085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gidmed.com/wp-content/uploads/2016/12/presbiakuzis-2-1024x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72" y="188640"/>
            <a:ext cx="5588859" cy="3629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780" y="4653136"/>
            <a:ext cx="1116124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Острота слуха может немного снижаться начиная приблизительно с 50 лет, возможно, это вызвано изменениями в слуховом нерве.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Кроме того, у мозга снижается способность обрабатывать и переводить звуки в значимую информацию.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mmigrationimpact.com/wp-content/uploads/2010/12/shutterstock_18502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492" y="476672"/>
            <a:ext cx="522321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://www.trkterra.ru/sites/default/files/field/image/new_world/6_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56" y="188640"/>
            <a:ext cx="59055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812" y="4365104"/>
            <a:ext cx="10729192" cy="22768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Проводящая потеря слуха происходит тогда, когда звук имеет проблемы с прохождение через наружное и среднее ухо к внутреннему уху.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Стойкие, посторонние шумы в ушах являются еще одной довольно распространенной проблемой со слухом, особенно для пожилых людей.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www.celt.ru/i/art/art3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4" y="476672"/>
            <a:ext cx="5676900" cy="2924176"/>
          </a:xfrm>
          <a:prstGeom prst="rect">
            <a:avLst/>
          </a:prstGeom>
          <a:noFill/>
        </p:spPr>
      </p:pic>
      <p:pic>
        <p:nvPicPr>
          <p:cNvPr id="23556" name="Picture 4" descr="http://www.speedola.ru/img/57fee2e4947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0421" y="260648"/>
            <a:ext cx="5280587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85900" y="342900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Прохождение звука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0</TotalTime>
  <Words>88</Words>
  <Application>Microsoft Office PowerPoint</Application>
  <PresentationFormat>Произвольный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tf02895261</vt:lpstr>
      <vt:lpstr>Особенности восприятия звука с возрастом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Использованная литература</vt:lpstr>
      <vt:lpstr>Слайд 15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2017-01-23T05:41:30Z</dcterms:created>
  <dcterms:modified xsi:type="dcterms:W3CDTF">2018-01-20T14:20:01Z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